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92" r:id="rId5"/>
    <p:sldId id="298" r:id="rId6"/>
    <p:sldId id="303" r:id="rId7"/>
    <p:sldId id="305" r:id="rId8"/>
    <p:sldId id="306" r:id="rId9"/>
    <p:sldId id="309" r:id="rId10"/>
    <p:sldId id="299" r:id="rId11"/>
    <p:sldId id="304" r:id="rId12"/>
    <p:sldId id="307" r:id="rId13"/>
    <p:sldId id="314" r:id="rId14"/>
    <p:sldId id="313" r:id="rId15"/>
    <p:sldId id="312" r:id="rId16"/>
    <p:sldId id="315" r:id="rId17"/>
    <p:sldId id="316" r:id="rId18"/>
    <p:sldId id="318" r:id="rId19"/>
    <p:sldId id="320" r:id="rId20"/>
    <p:sldId id="308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6992"/>
    <a:srgbClr val="AEC2D8"/>
    <a:srgbClr val="98432A"/>
    <a:srgbClr val="D84400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49" autoAdjust="0"/>
  </p:normalViewPr>
  <p:slideViewPr>
    <p:cSldViewPr snapToGrid="0" showGuides="1">
      <p:cViewPr varScale="1">
        <p:scale>
          <a:sx n="60" d="100"/>
          <a:sy n="60" d="100"/>
        </p:scale>
        <p:origin x="96" y="133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g>
</file>

<file path=ppt/media/image12.jpg>
</file>

<file path=ppt/media/image2.jpe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26524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008F1-D477-098C-F7BF-CA36161EA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6190AB-5467-3A91-5C5D-A9DCE8688A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B0C906-D2A3-2807-927C-71052F901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CDE862-EB61-8569-F0BB-52B0FAD963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04808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45105-C216-4751-8ABA-92033BA1E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0FBFBE-40EB-75A1-B4E5-C75A8E146E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2C4789-F550-103C-811E-4CF429C22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6C0EE-5443-5588-CEC3-564821291D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7311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86555-5B39-58D0-0C3E-B36EA9A7D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7D8DA8-22BC-59D5-3B6F-85502CA6FB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3AFF63-D042-3797-828E-3BF74041C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6D508-9E24-E74B-CF57-E62E2E6958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32216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2654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984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mailto:Mwanikitiffany@gmail.com" TargetMode="External"/><Relationship Id="rId3" Type="http://schemas.openxmlformats.org/officeDocument/2006/relationships/hyperlink" Target="https://apicciano.commons.gc.cuny.edu/2020/07/02/national-research-cloud-coming-would-spur-artificial-intelligence-development/" TargetMode="External"/><Relationship Id="rId7" Type="http://schemas.openxmlformats.org/officeDocument/2006/relationships/hyperlink" Target="https://scherlund.blogspot.com/2017/12/overcoming-challenges-of-machine.html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2.jpg"/><Relationship Id="rId5" Type="http://schemas.openxmlformats.org/officeDocument/2006/relationships/hyperlink" Target="https://iabac.org/blog/how-to-practice-machine-learning-through-projects" TargetMode="External"/><Relationship Id="rId4" Type="http://schemas.openxmlformats.org/officeDocument/2006/relationships/image" Target="../media/image11.jpg"/><Relationship Id="rId9" Type="http://schemas.openxmlformats.org/officeDocument/2006/relationships/hyperlink" Target="https://www.linkedin.com/in/mwaniki-tifany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hape 31" descr="Tips for career-planning process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68" r="7368"/>
          <a:stretch/>
        </p:blipFill>
        <p:spPr>
          <a:xfrm>
            <a:off x="415603" y="2492632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noFill/>
          <a:ln>
            <a:noFill/>
          </a:ln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005015" y="3139483"/>
            <a:ext cx="4057727" cy="18797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Name: Mwaniki Tifany Nyawira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851" y="725448"/>
            <a:ext cx="7182474" cy="1382428"/>
          </a:xfrm>
        </p:spPr>
        <p:txBody>
          <a:bodyPr anchor="b">
            <a:noAutofit/>
          </a:bodyPr>
          <a:lstStyle/>
          <a:p>
            <a:r>
              <a:rPr lang="en-US" sz="4000" b="0" dirty="0"/>
              <a:t>Career Recommendation Model for Kenyan High School Students</a:t>
            </a:r>
            <a:endParaRPr lang="en-US" sz="4000"/>
          </a:p>
        </p:txBody>
      </p:sp>
      <p:pic>
        <p:nvPicPr>
          <p:cNvPr id="2" name="Shape 31" descr="Machine learning icon. Artificial intelligence, smart machine logo ...">
            <a:extLst>
              <a:ext uri="{FF2B5EF4-FFF2-40B4-BE49-F238E27FC236}">
                <a16:creationId xmlns:a16="http://schemas.microsoft.com/office/drawing/2014/main" id="{1C512A77-FDAE-B91C-EFAA-7BB795C83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019" b="6019"/>
          <a:stretch/>
        </p:blipFill>
        <p:spPr>
          <a:xfrm>
            <a:off x="1582406" y="3137329"/>
            <a:ext cx="1465840" cy="1300126"/>
          </a:xfrm>
          <a:prstGeom prst="hexagon">
            <a:avLst>
              <a:gd name="adj" fmla="val 28349"/>
              <a:gd name="vf" fmla="val 11547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ADC8E-53B4-15F3-050C-D002669B7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214" y="274955"/>
            <a:ext cx="6472190" cy="1115434"/>
          </a:xfrm>
        </p:spPr>
        <p:txBody>
          <a:bodyPr/>
          <a:lstStyle/>
          <a:p>
            <a:r>
              <a:rPr lang="en-GB" dirty="0"/>
              <a:t>Traction &amp; Roadmap</a:t>
            </a:r>
            <a:endParaRPr lang="en-KE" dirty="0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3ED7F19F-3F6B-6393-ACCA-61BF8A5216B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3769731" y="1622511"/>
            <a:ext cx="5767673" cy="41557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 far:</a:t>
            </a:r>
          </a:p>
          <a:p>
            <a:pPr marL="0" indent="0">
              <a:buNone/>
            </a:pPr>
            <a:r>
              <a:rPr lang="en-US" dirty="0"/>
              <a:t>- Prototype developed</a:t>
            </a:r>
          </a:p>
          <a:p>
            <a:pPr marL="0" indent="0">
              <a:buNone/>
            </a:pPr>
            <a:r>
              <a:rPr lang="en-US" dirty="0"/>
              <a:t>- Pilot in 1 school completed</a:t>
            </a:r>
          </a:p>
          <a:p>
            <a:pPr marL="0" indent="0">
              <a:buNone/>
            </a:pPr>
            <a:r>
              <a:rPr lang="en-US" dirty="0"/>
              <a:t>- Successful testing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Next:</a:t>
            </a:r>
          </a:p>
          <a:p>
            <a:pPr marL="0" indent="0">
              <a:buNone/>
            </a:pPr>
            <a:r>
              <a:rPr lang="en-US" dirty="0"/>
              <a:t>- Expand to 10+ schools</a:t>
            </a:r>
          </a:p>
          <a:p>
            <a:pPr marL="0" indent="0">
              <a:buNone/>
            </a:pPr>
            <a:r>
              <a:rPr lang="en-US" dirty="0"/>
              <a:t>- Add parent dashboards</a:t>
            </a:r>
          </a:p>
          <a:p>
            <a:pPr marL="0" indent="0">
              <a:buNone/>
            </a:pPr>
            <a:r>
              <a:rPr lang="en-US" dirty="0"/>
              <a:t>- Integrate mentorship support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769109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460F5-0814-850A-5BD1-291C3B8BE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1015" y="1318735"/>
            <a:ext cx="6655452" cy="1115434"/>
          </a:xfrm>
        </p:spPr>
        <p:txBody>
          <a:bodyPr/>
          <a:lstStyle/>
          <a:p>
            <a:r>
              <a:rPr lang="en-GB" dirty="0"/>
              <a:t>Business/Revenue Model</a:t>
            </a:r>
            <a:endParaRPr lang="en-KE" dirty="0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B00BD6A4-CE71-7BA4-36D1-AD80CEE980C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1288119" y="2435483"/>
            <a:ext cx="9902643" cy="228167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- Freemium access for students</a:t>
            </a:r>
            <a:endParaRPr lang="en-US"/>
          </a:p>
          <a:p>
            <a:pPr marL="0" indent="0" algn="ctr">
              <a:buNone/>
            </a:pPr>
            <a:r>
              <a:rPr lang="en-US" dirty="0"/>
              <a:t>- </a:t>
            </a:r>
            <a:r>
              <a:rPr lang="en-US" dirty="0">
                <a:ea typeface="+mn-lt"/>
                <a:cs typeface="+mn-lt"/>
              </a:rPr>
              <a:t>Paid Subscription Model for Schools &amp; Institutions.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- NGO/CSR sponsorships</a:t>
            </a:r>
          </a:p>
          <a:p>
            <a:pPr marL="0" indent="0" algn="ctr">
              <a:buNone/>
            </a:pPr>
            <a:r>
              <a:rPr lang="en-US" dirty="0"/>
              <a:t>- Data insights for educational partners</a:t>
            </a:r>
          </a:p>
          <a:p>
            <a:pPr algn="ctr">
              <a:buFont typeface="Calibri" panose="020B0604020202020204" pitchFamily="34" charset="0"/>
              <a:buChar char="-"/>
            </a:pPr>
            <a:r>
              <a:rPr lang="en-US" dirty="0">
                <a:ea typeface="+mn-lt"/>
                <a:cs typeface="+mn-lt"/>
              </a:rPr>
              <a:t>Career advisors Subscription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buFont typeface="Calibri,Sans-Serif" panose="020B0604020202020204" pitchFamily="34" charset="0"/>
              <a:buChar char="-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Advertising &amp; </a:t>
            </a:r>
            <a:r>
              <a:rPr lang="en-GB" dirty="0">
                <a:solidFill>
                  <a:srgbClr val="FFFFFF"/>
                </a:solidFill>
                <a:ea typeface="+mn-lt"/>
                <a:cs typeface="+mn-lt"/>
              </a:rPr>
              <a:t>University Partnerships for referrals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to study in these Universities </a:t>
            </a:r>
          </a:p>
          <a:p>
            <a:pPr algn="ctr">
              <a:buFont typeface="Calibri" panose="020B0604020202020204" pitchFamily="34" charset="0"/>
              <a:buChar char="-"/>
            </a:pPr>
            <a:endParaRPr lang="en-US" dirty="0">
              <a:solidFill>
                <a:srgbClr val="FFFFFF"/>
              </a:solidFill>
              <a:latin typeface="Abadi"/>
              <a:ea typeface="Calibri"/>
              <a:cs typeface="Calibri"/>
            </a:endParaRPr>
          </a:p>
          <a:p>
            <a:pPr marL="0" indent="0" algn="ctr">
              <a:buNone/>
            </a:pPr>
            <a:endParaRPr lang="en-US" dirty="0">
              <a:solidFill>
                <a:srgbClr val="FFFFFF"/>
              </a:solidFill>
              <a:latin typeface="Abadi"/>
              <a:ea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  <a:buFont typeface="Calibri"/>
              <a:buChar char="-"/>
            </a:pPr>
            <a:endParaRPr lang="en-US" sz="1100" dirty="0">
              <a:solidFill>
                <a:srgbClr val="444444"/>
              </a:solidFill>
              <a:latin typeface="Calibri"/>
              <a:ea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  <a:buFont typeface="Calibri"/>
              <a:buChar char="-"/>
            </a:pPr>
            <a:endParaRPr lang="en-US" sz="1100" dirty="0">
              <a:solidFill>
                <a:srgbClr val="444444"/>
              </a:solidFill>
              <a:latin typeface="Calibri"/>
              <a:ea typeface="Calibri"/>
              <a:cs typeface="Calibri"/>
            </a:endParaRPr>
          </a:p>
          <a:p>
            <a:pPr marL="0" indent="0" algn="ctr">
              <a:buNone/>
            </a:pPr>
            <a:endParaRPr lang="en-US" dirty="0"/>
          </a:p>
          <a:p>
            <a:pPr algn="ctr">
              <a:buFont typeface="Calibri" panose="020B0604020202020204" pitchFamily="34" charset="0"/>
              <a:buChar char="-"/>
            </a:pP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090913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6C255-08B9-F6C0-CE6C-E9DEB8DB0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755" y="1339282"/>
            <a:ext cx="7271901" cy="1115434"/>
          </a:xfrm>
        </p:spPr>
        <p:txBody>
          <a:bodyPr/>
          <a:lstStyle/>
          <a:p>
            <a:r>
              <a:rPr lang="en-GB" dirty="0"/>
              <a:t>Go-to-Market Strategy</a:t>
            </a:r>
            <a:endParaRPr lang="en-KE" dirty="0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32FB6261-6E04-69C8-A9BC-CAD368F3CE28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3639254" y="2557460"/>
            <a:ext cx="5802697" cy="28364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- Collaborate with Ministry of Education</a:t>
            </a:r>
          </a:p>
          <a:p>
            <a:pPr marL="0" indent="0">
              <a:buNone/>
            </a:pPr>
            <a:r>
              <a:rPr lang="en-US" dirty="0"/>
              <a:t>- Launch through school/NGO partnerships</a:t>
            </a:r>
          </a:p>
          <a:p>
            <a:pPr marL="0" indent="0">
              <a:buNone/>
            </a:pPr>
            <a:r>
              <a:rPr lang="en-US" dirty="0"/>
              <a:t>- Campaigns: school visits, social media</a:t>
            </a:r>
          </a:p>
          <a:p>
            <a:pPr marL="0" indent="0">
              <a:buNone/>
            </a:pPr>
            <a:r>
              <a:rPr lang="en-US" dirty="0"/>
              <a:t>- Incentives: free reports, mentorship access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817698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55A51-85CE-FD83-9170-63BE393C7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9364" y="161517"/>
            <a:ext cx="4694275" cy="433179"/>
          </a:xfrm>
        </p:spPr>
        <p:txBody>
          <a:bodyPr/>
          <a:lstStyle/>
          <a:p>
            <a:r>
              <a:rPr lang="en-US" dirty="0"/>
              <a:t>Social Impact</a:t>
            </a:r>
            <a:endParaRPr lang="en-KE" dirty="0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9988DC45-94A3-6FFA-46A8-41EF04CDA7EF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49852" y="1161766"/>
            <a:ext cx="10889796" cy="5573431"/>
          </a:xfrm>
        </p:spPr>
        <p:txBody>
          <a:bodyPr/>
          <a:lstStyle/>
          <a:p>
            <a:pPr marL="0" indent="0" algn="ctr">
              <a:buNone/>
            </a:pPr>
            <a:r>
              <a:rPr lang="en-US" sz="1800" b="1" dirty="0">
                <a:ea typeface="+mn-lt"/>
                <a:cs typeface="+mn-lt"/>
              </a:rPr>
              <a:t>🎯 SDG 4: Quality Education</a:t>
            </a:r>
            <a:endParaRPr lang="en-US" sz="1800" dirty="0">
              <a:ea typeface="+mn-lt"/>
              <a:cs typeface="+mn-lt"/>
            </a:endParaRPr>
          </a:p>
          <a:p>
            <a:r>
              <a:rPr lang="en-US" sz="1800" dirty="0">
                <a:ea typeface="+mn-lt"/>
                <a:cs typeface="+mn-lt"/>
              </a:rPr>
              <a:t>Promotes inclusive and equitable quality education by guiding students toward suitable academic and career paths by encouraging informed decision-making, reducing dropouts due to misaligned courses.</a:t>
            </a:r>
            <a:endParaRPr lang="en-US" sz="1800" dirty="0"/>
          </a:p>
          <a:p>
            <a:endParaRPr lang="en-US" sz="1800" dirty="0"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en-US" sz="1800" b="1" dirty="0">
                <a:ea typeface="+mn-lt"/>
                <a:cs typeface="+mn-lt"/>
              </a:rPr>
              <a:t>🎯 SDG 8: Decent Work and Economic Growth</a:t>
            </a:r>
            <a:endParaRPr lang="en-US" sz="1800" dirty="0"/>
          </a:p>
          <a:p>
            <a:r>
              <a:rPr lang="en-US" sz="1800" dirty="0">
                <a:ea typeface="+mn-lt"/>
                <a:cs typeface="+mn-lt"/>
              </a:rPr>
              <a:t>Prepares students for careers aligned with market demands, contributing to a skilled and job-ready workforce by linking academic strengths to viable professions.</a:t>
            </a:r>
            <a:endParaRPr lang="en-US" sz="1800" dirty="0"/>
          </a:p>
          <a:p>
            <a:endParaRPr lang="en-US" sz="1800" dirty="0"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en-US" sz="1800" b="1" dirty="0">
                <a:ea typeface="+mn-lt"/>
                <a:cs typeface="+mn-lt"/>
              </a:rPr>
              <a:t>🎯 SDG 10: Reduced Inequalities</a:t>
            </a:r>
            <a:endParaRPr lang="en-US" sz="1800" dirty="0"/>
          </a:p>
          <a:p>
            <a:r>
              <a:rPr lang="en-US" sz="1800" dirty="0">
                <a:ea typeface="+mn-lt"/>
                <a:cs typeface="+mn-lt"/>
              </a:rPr>
              <a:t>Offers equal access to career guidance for students in both urban and rural areas bridging the gap caused by lack of counseling resources in underfunded schools.</a:t>
            </a:r>
            <a:endParaRPr lang="en-US" sz="1800" dirty="0"/>
          </a:p>
          <a:p>
            <a:endParaRPr lang="en-US" sz="1800" dirty="0"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en-US" sz="1800" b="1" dirty="0">
                <a:ea typeface="+mn-lt"/>
                <a:cs typeface="+mn-lt"/>
              </a:rPr>
              <a:t>🎯 SDG 9: Industry, Innovation, and Infrastructure</a:t>
            </a:r>
            <a:endParaRPr lang="en-US" sz="1800" dirty="0"/>
          </a:p>
          <a:p>
            <a:r>
              <a:rPr lang="en-US" sz="1800" dirty="0">
                <a:ea typeface="+mn-lt"/>
                <a:cs typeface="+mn-lt"/>
              </a:rPr>
              <a:t>Leverages AI and digital tools to modernize educational and guidance systems and encourages innovation in how career guidance is delivered and personalized.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20402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672ABD-4EE3-1064-CD15-EB0775451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DF496-E8D3-D301-D51F-64750671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009" y="208932"/>
            <a:ext cx="2927386" cy="555991"/>
          </a:xfrm>
        </p:spPr>
        <p:txBody>
          <a:bodyPr/>
          <a:lstStyle/>
          <a:p>
            <a:r>
              <a:rPr lang="en-GB" dirty="0"/>
              <a:t>Our Ask </a:t>
            </a:r>
            <a:endParaRPr lang="en-KE" dirty="0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58B0ABF3-D739-3026-B73D-ADD89D75885B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2203211" y="1488818"/>
            <a:ext cx="7991093" cy="4155757"/>
          </a:xfrm>
        </p:spPr>
        <p:txBody>
          <a:bodyPr/>
          <a:lstStyle/>
          <a:p>
            <a:pPr marL="0" indent="0" algn="ctr">
              <a:buNone/>
            </a:pPr>
            <a:endParaRPr lang="en-US"/>
          </a:p>
          <a:p>
            <a:pPr algn="ctr"/>
            <a:r>
              <a:rPr lang="en-US" dirty="0"/>
              <a:t>Assistance with securing school and NGO partnerships.</a:t>
            </a:r>
            <a:endParaRPr lang="en-US" dirty="0">
              <a:solidFill>
                <a:srgbClr val="000000"/>
              </a:solidFill>
            </a:endParaRPr>
          </a:p>
          <a:p>
            <a:pPr algn="ctr"/>
            <a:r>
              <a:rPr lang="en-US" dirty="0"/>
              <a:t>Tech support to gather more data for training the Model.</a:t>
            </a:r>
            <a:endParaRPr lang="en-US" dirty="0">
              <a:solidFill>
                <a:srgbClr val="000000"/>
              </a:solidFill>
            </a:endParaRPr>
          </a:p>
          <a:p>
            <a:pPr algn="ctr"/>
            <a:r>
              <a:rPr lang="en-US" dirty="0"/>
              <a:t>Mentorship and guidance for the development team.</a:t>
            </a:r>
            <a:endParaRPr lang="en-US" dirty="0">
              <a:solidFill>
                <a:srgbClr val="000000"/>
              </a:solidFill>
            </a:endParaRPr>
          </a:p>
          <a:p>
            <a:pPr algn="ctr"/>
            <a:r>
              <a:rPr lang="en-US" dirty="0"/>
              <a:t>Funding for expansion.</a:t>
            </a:r>
          </a:p>
        </p:txBody>
      </p:sp>
    </p:spTree>
    <p:extLst>
      <p:ext uri="{BB962C8B-B14F-4D97-AF65-F5344CB8AC3E}">
        <p14:creationId xmlns:p14="http://schemas.microsoft.com/office/powerpoint/2010/main" val="2301713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5229E35-7627-969C-B33F-BB1821035F72}"/>
              </a:ext>
            </a:extLst>
          </p:cNvPr>
          <p:cNvSpPr txBox="1"/>
          <p:nvPr/>
        </p:nvSpPr>
        <p:spPr>
          <a:xfrm>
            <a:off x="3289005" y="435935"/>
            <a:ext cx="9096152" cy="55960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ts val="2400"/>
              </a:lnSpc>
              <a:buFont typeface="Wingdings"/>
              <a:buChar char="ü"/>
            </a:pPr>
            <a:r>
              <a:rPr lang="en-US" sz="1200" dirty="0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Platform Scaling &amp; Infrastructure​ </a:t>
            </a:r>
            <a:r>
              <a:rPr lang="en-US" sz="1200" err="1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ie</a:t>
            </a:r>
            <a:r>
              <a:rPr lang="en-US" sz="1200" dirty="0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 Hosting, server, and cloud storage costs (backend, ML model deployment)​ to Improving performance to handle more users (especially during school-wide rollouts)​</a:t>
            </a:r>
            <a:endParaRPr lang="en-US" sz="1200">
              <a:solidFill>
                <a:schemeClr val="bg1"/>
              </a:solidFill>
              <a:latin typeface="abadi extra light"/>
            </a:endParaRP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endParaRPr lang="en-US" sz="1200" dirty="0">
              <a:solidFill>
                <a:schemeClr val="bg1"/>
              </a:solidFill>
              <a:latin typeface="abadi extra light"/>
              <a:ea typeface="微软雅黑"/>
              <a:cs typeface="Arial"/>
            </a:endParaRP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r>
              <a:rPr lang="en-US" sz="1200" dirty="0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Product Development​ through Enhancing features like personalized dashboards, parental insights, and student tracking​ and developing a mobile app for broader access </a:t>
            </a: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endParaRPr lang="en-US" sz="1200" dirty="0">
              <a:solidFill>
                <a:schemeClr val="bg1"/>
              </a:solidFill>
              <a:latin typeface="abadi extra light"/>
              <a:ea typeface="微软雅黑"/>
              <a:cs typeface="Arial"/>
            </a:endParaRP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r>
              <a:rPr lang="en-US" sz="1200" dirty="0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User Testing &amp; Pilot Programs​ through partnering with more schools for pilot deployment, workshops, clinics and training​</a:t>
            </a: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endParaRPr lang="en-US" sz="1200" dirty="0">
              <a:solidFill>
                <a:schemeClr val="bg1"/>
              </a:solidFill>
              <a:latin typeface="abadi extra light"/>
              <a:ea typeface="微软雅黑"/>
              <a:cs typeface="Arial"/>
            </a:endParaRP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r>
              <a:rPr lang="en-US" sz="1200" dirty="0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Marketing &amp; Awareness Campaigns​ Outreach to schools through workshops, events, social media​ to create career awareness content for students and guardians​</a:t>
            </a: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endParaRPr lang="en-US" sz="1200" dirty="0">
              <a:solidFill>
                <a:schemeClr val="bg1"/>
              </a:solidFill>
              <a:latin typeface="abadi extra light"/>
              <a:ea typeface="微软雅黑"/>
              <a:cs typeface="Arial"/>
            </a:endParaRP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r>
              <a:rPr lang="en-US" sz="1200" dirty="0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Team Expansion via​ Hiring additional developers, data scientists, and UI/UX designers​</a:t>
            </a: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endParaRPr lang="en-US" sz="1200" dirty="0">
              <a:solidFill>
                <a:schemeClr val="bg1"/>
              </a:solidFill>
              <a:latin typeface="abadi extra light"/>
              <a:ea typeface="微软雅黑"/>
              <a:cs typeface="Arial"/>
            </a:endParaRPr>
          </a:p>
          <a:p>
            <a:pPr marL="285750" lvl="1" indent="-285750">
              <a:lnSpc>
                <a:spcPts val="2400"/>
              </a:lnSpc>
              <a:buFont typeface="Wingdings"/>
              <a:buChar char="ü"/>
            </a:pPr>
            <a:r>
              <a:rPr lang="en-US" sz="1200" dirty="0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Data Acquisition &amp; Licensing​ for Integrating up-to-date labor market data and university course databases​</a:t>
            </a:r>
          </a:p>
          <a:p>
            <a:pPr marL="285750" lvl="1" indent="-285750">
              <a:lnSpc>
                <a:spcPts val="2400"/>
              </a:lnSpc>
              <a:buFont typeface="Wingdings"/>
              <a:buChar char="ü"/>
            </a:pPr>
            <a:endParaRPr lang="en-US" sz="1200" dirty="0">
              <a:solidFill>
                <a:schemeClr val="bg1"/>
              </a:solidFill>
              <a:latin typeface="abadi extra light"/>
              <a:ea typeface="微软雅黑"/>
              <a:cs typeface="Arial"/>
            </a:endParaRPr>
          </a:p>
          <a:p>
            <a:pPr marL="285750" lvl="1" indent="-285750">
              <a:lnSpc>
                <a:spcPts val="2400"/>
              </a:lnSpc>
              <a:buFont typeface="Wingdings"/>
              <a:buChar char="ü"/>
            </a:pPr>
            <a:r>
              <a:rPr lang="en-US" sz="1200" dirty="0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Partnering with education boards for structured academic input​.</a:t>
            </a:r>
          </a:p>
          <a:p>
            <a:pPr marL="285750" lvl="1" indent="-285750">
              <a:lnSpc>
                <a:spcPts val="2400"/>
              </a:lnSpc>
              <a:buFont typeface="Wingdings"/>
              <a:buChar char="ü"/>
            </a:pPr>
            <a:endParaRPr lang="en-US" sz="1200" dirty="0">
              <a:solidFill>
                <a:schemeClr val="bg1"/>
              </a:solidFill>
              <a:latin typeface="abadi extra light"/>
              <a:ea typeface="微软雅黑"/>
              <a:cs typeface="Arial"/>
            </a:endParaRPr>
          </a:p>
          <a:p>
            <a:pPr marL="285750" indent="-285750">
              <a:lnSpc>
                <a:spcPts val="2400"/>
              </a:lnSpc>
              <a:buFont typeface="Wingdings"/>
              <a:buChar char="ü"/>
            </a:pPr>
            <a:r>
              <a:rPr lang="en-US" sz="1200" dirty="0">
                <a:solidFill>
                  <a:schemeClr val="bg1"/>
                </a:solidFill>
                <a:latin typeface="abadi extra light"/>
                <a:ea typeface="微软雅黑"/>
                <a:cs typeface="Arial"/>
              </a:rPr>
              <a:t>Mentorship &amp; Student Support​ by setting up a mentorship portal that connects students with professionals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9A1F22-8B67-B2DA-CD1A-A826A3ED3DF7}"/>
              </a:ext>
            </a:extLst>
          </p:cNvPr>
          <p:cNvSpPr txBox="1"/>
          <p:nvPr/>
        </p:nvSpPr>
        <p:spPr>
          <a:xfrm>
            <a:off x="-432391" y="3705446"/>
            <a:ext cx="296471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1"/>
            <a:r>
              <a:rPr lang="en-US" sz="3600" b="1" dirty="0">
                <a:solidFill>
                  <a:prstClr val="white"/>
                </a:solidFill>
                <a:latin typeface="Abadi"/>
                <a:ea typeface="微软雅黑"/>
                <a:cs typeface="Arial"/>
              </a:rPr>
              <a:t>Funding Needs for CareerWiz</a:t>
            </a:r>
            <a:r>
              <a:rPr lang="en-US" sz="3600" dirty="0">
                <a:latin typeface="Abadi"/>
                <a:ea typeface="微软雅黑"/>
                <a:cs typeface="Arial"/>
              </a:rPr>
              <a:t>​​</a:t>
            </a:r>
            <a:endParaRPr lang="en-US"/>
          </a:p>
        </p:txBody>
      </p:sp>
      <p:pic>
        <p:nvPicPr>
          <p:cNvPr id="15" name="Picture 14" descr="What is a money market fund?">
            <a:extLst>
              <a:ext uri="{FF2B5EF4-FFF2-40B4-BE49-F238E27FC236}">
                <a16:creationId xmlns:a16="http://schemas.microsoft.com/office/drawing/2014/main" id="{7BD4456D-3456-042E-8E73-B9149024E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1560000">
            <a:off x="679876" y="1085738"/>
            <a:ext cx="2206257" cy="1254996"/>
          </a:xfrm>
          <a:prstGeom prst="cloudCallout">
            <a:avLst/>
          </a:prstGeom>
        </p:spPr>
      </p:pic>
    </p:spTree>
    <p:extLst>
      <p:ext uri="{BB962C8B-B14F-4D97-AF65-F5344CB8AC3E}">
        <p14:creationId xmlns:p14="http://schemas.microsoft.com/office/powerpoint/2010/main" val="1127541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DC50B-6D4A-C174-0AA7-EFDE213B5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Team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2F58FD-7E5E-8844-0DC5-024DC82B4B5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850611" y="4648543"/>
            <a:ext cx="3236216" cy="525689"/>
          </a:xfrm>
        </p:spPr>
        <p:txBody>
          <a:bodyPr/>
          <a:lstStyle/>
          <a:p>
            <a:pPr algn="l"/>
            <a:r>
              <a:rPr lang="en-US" sz="2000" b="0" dirty="0"/>
              <a:t>Mwaniki Tifany Nyawira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D628C3-FC5D-CEDD-C2B4-360F0A96AE6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062814" y="5179433"/>
            <a:ext cx="2802164" cy="506399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2000" dirty="0"/>
              <a:t>System Developer</a:t>
            </a:r>
            <a:endParaRPr lang="en-US" sz="200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pic>
        <p:nvPicPr>
          <p:cNvPr id="20" name="Picture Placeholder 19" descr="A person wearing a lanyard and holding her thumb up&#10;&#10;AI-generated content may be incorrect.">
            <a:extLst>
              <a:ext uri="{FF2B5EF4-FFF2-40B4-BE49-F238E27FC236}">
                <a16:creationId xmlns:a16="http://schemas.microsoft.com/office/drawing/2014/main" id="{43CC5F57-2B77-5C76-0782-20C12A712BB7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2"/>
          <a:srcRect l="34537" r="6321"/>
          <a:stretch/>
        </p:blipFill>
        <p:spPr>
          <a:xfrm rot="16200000">
            <a:off x="8267365" y="2456447"/>
            <a:ext cx="2101197" cy="2368555"/>
          </a:xfrm>
          <a:prstGeom prst="flowChartConnector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D41E708-3235-78A5-F182-667F572A3E0A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8302086" y="4643858"/>
            <a:ext cx="2551380" cy="525689"/>
          </a:xfrm>
        </p:spPr>
        <p:txBody>
          <a:bodyPr/>
          <a:lstStyle/>
          <a:p>
            <a:pPr algn="l"/>
            <a:r>
              <a:rPr lang="en-US" sz="2000" b="0" dirty="0"/>
              <a:t>Magdalene Komu</a:t>
            </a:r>
            <a:endParaRPr lang="en-US" sz="2000" b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177054-A779-0166-078E-C28B196C642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183200" y="5165103"/>
            <a:ext cx="5454696" cy="506399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2000" dirty="0"/>
              <a:t>Academic Guide and Career Counselor </a:t>
            </a:r>
            <a:endParaRPr lang="en-US" sz="200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0169B5F6-93C3-6AAF-5A22-0CE2A81514E0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pic>
        <p:nvPicPr>
          <p:cNvPr id="19" name="Picture Placeholder 18" descr="A person standing in front of a sign&#10;&#10;AI-generated content may be incorrect.">
            <a:extLst>
              <a:ext uri="{FF2B5EF4-FFF2-40B4-BE49-F238E27FC236}">
                <a16:creationId xmlns:a16="http://schemas.microsoft.com/office/drawing/2014/main" id="{4095A207-A081-F355-DFA7-1F4BA4DE8623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/>
          <a:srcRect l="12396" r="12396"/>
          <a:stretch/>
        </p:blipFill>
        <p:spPr>
          <a:xfrm>
            <a:off x="2138029" y="2595897"/>
            <a:ext cx="2368550" cy="2101850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2006130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blue background with a cloud and icons&#10;&#10;AI-generated content may be incorrect.">
            <a:extLst>
              <a:ext uri="{FF2B5EF4-FFF2-40B4-BE49-F238E27FC236}">
                <a16:creationId xmlns:a16="http://schemas.microsoft.com/office/drawing/2014/main" id="{EC7C1A38-9BE0-16FE-184C-88F4106EED4D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2069" r="12069"/>
          <a:stretch>
            <a:fillRect/>
          </a:stretch>
        </p:blipFill>
        <p:spPr/>
      </p:pic>
      <p:pic>
        <p:nvPicPr>
          <p:cNvPr id="12" name="Picture Placeholder 11" descr="A blue background with a circuit board&#10;&#10;AI-generated content may be incorrect.">
            <a:extLst>
              <a:ext uri="{FF2B5EF4-FFF2-40B4-BE49-F238E27FC236}">
                <a16:creationId xmlns:a16="http://schemas.microsoft.com/office/drawing/2014/main" id="{35FB044C-62F6-8381-1698-A25685DBB191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1350" r="11350"/>
          <a:stretch>
            <a:fillRect/>
          </a:stretch>
        </p:blipFill>
        <p:spPr/>
      </p:pic>
      <p:pic>
        <p:nvPicPr>
          <p:cNvPr id="15" name="Picture Placeholder 14" descr="A close-up of a robot&#10;&#10;AI-generated content may be incorrect.">
            <a:extLst>
              <a:ext uri="{FF2B5EF4-FFF2-40B4-BE49-F238E27FC236}">
                <a16:creationId xmlns:a16="http://schemas.microsoft.com/office/drawing/2014/main" id="{2DD5C7FC-CDEC-46FC-30AC-A3FB4B4A1116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7374" r="7374"/>
          <a:stretch>
            <a:fillRect/>
          </a:stretch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117C3B42-BCD2-BBB0-2BFF-2BF6280BC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  <a:endParaRPr lang="en-KE" dirty="0"/>
          </a:p>
        </p:txBody>
      </p:sp>
      <p:pic>
        <p:nvPicPr>
          <p:cNvPr id="17" name="Picture Placeholder 11" descr="A blue background with a circuit board&#10;&#10;AI-generated content may be incorrect.">
            <a:extLst>
              <a:ext uri="{FF2B5EF4-FFF2-40B4-BE49-F238E27FC236}">
                <a16:creationId xmlns:a16="http://schemas.microsoft.com/office/drawing/2014/main" id="{C6F5AF0E-3D22-E4A0-4E2A-5E5DA22F52B1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1350" r="11350"/>
          <a:stretch>
            <a:fillRect/>
          </a:stretch>
        </p:blipFill>
        <p:spPr>
          <a:xfrm>
            <a:off x="3948113" y="3195638"/>
            <a:ext cx="1466850" cy="1289050"/>
          </a:xfrm>
        </p:spPr>
      </p:pic>
      <p:pic>
        <p:nvPicPr>
          <p:cNvPr id="18" name="Picture Placeholder 14" descr="A close-up of a robot&#10;&#10;AI-generated content may be incorrect.">
            <a:extLst>
              <a:ext uri="{FF2B5EF4-FFF2-40B4-BE49-F238E27FC236}">
                <a16:creationId xmlns:a16="http://schemas.microsoft.com/office/drawing/2014/main" id="{6C127477-1F13-A0A2-6DD6-A444CF16A2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7374" r="7374"/>
          <a:stretch>
            <a:fillRect/>
          </a:stretch>
        </p:blipFill>
        <p:spPr>
          <a:xfrm>
            <a:off x="1573029" y="319563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06B1D6-8EA4-0BAE-AC69-10E822841C0F}"/>
              </a:ext>
            </a:extLst>
          </p:cNvPr>
          <p:cNvSpPr txBox="1"/>
          <p:nvPr/>
        </p:nvSpPr>
        <p:spPr>
          <a:xfrm>
            <a:off x="6214365" y="3476689"/>
            <a:ext cx="6107986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hlinkClick r:id="rId8"/>
              </a:rPr>
              <a:t>Mwanikitiffany25@gmail.com</a:t>
            </a:r>
            <a:br>
              <a:rPr lang="en-US" dirty="0"/>
            </a:br>
            <a:r>
              <a:rPr lang="en-US">
                <a:solidFill>
                  <a:schemeClr val="bg1"/>
                </a:solidFill>
              </a:rPr>
              <a:t>LinkedIn – </a:t>
            </a:r>
            <a:r>
              <a:rPr lang="en-US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Tifany Nyawira</a:t>
            </a:r>
            <a:endParaRPr lang="en-US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Contact - 0797677629</a:t>
            </a:r>
            <a:endParaRPr lang="en-K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973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6B36A24-EFFF-96D6-BB7E-F6FCCB3E2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8218" y="997739"/>
            <a:ext cx="4518122" cy="7050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Question….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F209CF-5BD9-86E0-3FED-AB6452F2C96E}"/>
              </a:ext>
            </a:extLst>
          </p:cNvPr>
          <p:cNvSpPr txBox="1"/>
          <p:nvPr/>
        </p:nvSpPr>
        <p:spPr>
          <a:xfrm>
            <a:off x="4369442" y="2277116"/>
            <a:ext cx="7373452" cy="38495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</a:rPr>
              <a:t>Do you remember how much of a hustle choosing a career path or a course after finishing High school was?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endParaRPr lang="en-US" altLang="zh-CN" sz="16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</a:rPr>
              <a:t>Many student’s struggle to select a career that aligns with their personal interests as well as their academic performance.</a:t>
            </a:r>
          </a:p>
        </p:txBody>
      </p:sp>
      <p:pic>
        <p:nvPicPr>
          <p:cNvPr id="4" name="Shape 31" descr="Thought bubble with solid fill">
            <a:extLst>
              <a:ext uri="{FF2B5EF4-FFF2-40B4-BE49-F238E27FC236}">
                <a16:creationId xmlns:a16="http://schemas.microsoft.com/office/drawing/2014/main" id="{1BC65628-215A-43BF-CA0A-D353AEFCEB9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6019" b="6019"/>
          <a:stretch/>
        </p:blipFill>
        <p:spPr>
          <a:xfrm>
            <a:off x="10004836" y="583166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14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FC904-C28F-88F3-C316-C673A9AB9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60F0B39-C761-52D6-4389-67DB146E8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789" y="1240692"/>
            <a:ext cx="6191939" cy="70505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/>
              <a:t>What </a:t>
            </a:r>
            <a:r>
              <a:rPr lang="en-US" sz="3200" u="sng" dirty="0"/>
              <a:t>problem</a:t>
            </a:r>
            <a:r>
              <a:rPr lang="en-US" sz="3200" dirty="0"/>
              <a:t> does this solve?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0B7940-DD45-ED77-DC9F-FFB67EC9AB24}"/>
              </a:ext>
            </a:extLst>
          </p:cNvPr>
          <p:cNvSpPr txBox="1"/>
          <p:nvPr/>
        </p:nvSpPr>
        <p:spPr>
          <a:xfrm>
            <a:off x="4369442" y="2671116"/>
            <a:ext cx="7373452" cy="423702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Lack of structured Career Counseling in Kenyan Schools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endParaRPr lang="en-US" altLang="zh-CN" sz="1600" b="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Mismatch between academic performance, personal interests and career paths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endParaRPr lang="en-US" altLang="zh-CN" sz="1600" b="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</a:rPr>
              <a:t>Career choices influenced by peers or parents.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endParaRPr lang="en-US" altLang="zh-CN" sz="1600" b="0" kern="120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</a:rPr>
              <a:t>Limited exposure and awareness to the wide range of career options available – Many students are unaware of emerging career opportunities that align with their skills and interests.</a:t>
            </a:r>
          </a:p>
        </p:txBody>
      </p:sp>
      <p:pic>
        <p:nvPicPr>
          <p:cNvPr id="4" name="Shape 31" descr="Thought bubble with solid fill">
            <a:extLst>
              <a:ext uri="{FF2B5EF4-FFF2-40B4-BE49-F238E27FC236}">
                <a16:creationId xmlns:a16="http://schemas.microsoft.com/office/drawing/2014/main" id="{E45BBE4B-A64B-F536-38D3-F4F7487B023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6019" b="6019"/>
          <a:stretch/>
        </p:blipFill>
        <p:spPr>
          <a:xfrm>
            <a:off x="10317949" y="303827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2791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29835-180F-2EF8-767C-8461EEFCA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5F13A66-DFB6-B91C-6140-CE368A0ED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4063" y="1359365"/>
            <a:ext cx="7548666" cy="7050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Solution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34C56E-736D-A3DD-5767-F77E512D5674}"/>
              </a:ext>
            </a:extLst>
          </p:cNvPr>
          <p:cNvSpPr txBox="1"/>
          <p:nvPr/>
        </p:nvSpPr>
        <p:spPr>
          <a:xfrm>
            <a:off x="4026568" y="2438400"/>
            <a:ext cx="8165432" cy="342920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An AI based career recommendation system </a:t>
            </a:r>
            <a:r>
              <a:rPr lang="en-US" sz="2000" dirty="0">
                <a:solidFill>
                  <a:schemeClr val="bg1"/>
                </a:solidFill>
              </a:rPr>
              <a:t>offering personally tailored recommendations based on the students interests and academic performance.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sz="2000" dirty="0">
                <a:solidFill>
                  <a:schemeClr val="bg1"/>
                </a:solidFill>
              </a:rPr>
              <a:t>Exposure to a Wide Range of Career Options.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sz="2000" dirty="0">
                <a:solidFill>
                  <a:schemeClr val="bg1"/>
                </a:solidFill>
              </a:rPr>
              <a:t>Dynamic suggestions with continuous input  as students can update their academic data and interests over time.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r>
              <a:rPr lang="en-US" sz="2000" dirty="0">
                <a:solidFill>
                  <a:schemeClr val="bg1"/>
                </a:solidFill>
              </a:rPr>
              <a:t>Virtual advisor accessible anytime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"/>
              <a:buChar char="ü"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Shape 31" descr="Thought bubble with solid fill">
            <a:extLst>
              <a:ext uri="{FF2B5EF4-FFF2-40B4-BE49-F238E27FC236}">
                <a16:creationId xmlns:a16="http://schemas.microsoft.com/office/drawing/2014/main" id="{CD1FA755-02C4-938B-E3D1-47F43B15796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6019" b="6019"/>
          <a:stretch/>
        </p:blipFill>
        <p:spPr>
          <a:xfrm>
            <a:off x="8191507" y="6400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6707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F1F7E2-B3D7-72E1-23C5-C7AC55D2B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C20E0E5B-48CA-7B5A-A6CA-29F133A35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7369" y="969696"/>
            <a:ext cx="7019276" cy="7050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Product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2674B3-AA60-C635-AB14-EE2D6F203D7E}"/>
              </a:ext>
            </a:extLst>
          </p:cNvPr>
          <p:cNvSpPr txBox="1"/>
          <p:nvPr/>
        </p:nvSpPr>
        <p:spPr>
          <a:xfrm>
            <a:off x="4989666" y="2067152"/>
            <a:ext cx="7373452" cy="38495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Platform: </a:t>
            </a:r>
            <a:r>
              <a:rPr lang="en-US" altLang="zh-CN" sz="1600" b="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CareerWiz</a:t>
            </a:r>
            <a:r>
              <a:rPr lang="en-US" altLang="zh-CN" sz="1600" dirty="0">
                <a:solidFill>
                  <a:schemeClr val="bg1"/>
                </a:solidFill>
              </a:rPr>
              <a:t> – An AI based career recommendation system</a:t>
            </a:r>
            <a:endParaRPr lang="en-US" altLang="zh-CN" sz="1600" b="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- Features:</a:t>
            </a:r>
          </a:p>
          <a:p>
            <a:pPr marL="742950" lvl="1" indent="-285750">
              <a:lnSpc>
                <a:spcPct val="90000"/>
              </a:lnSpc>
              <a:spcBef>
                <a:spcPts val="1000"/>
              </a:spcBef>
              <a:buFont typeface="Courier New"/>
              <a:buChar char="ü"/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User login/registration</a:t>
            </a:r>
            <a:endParaRPr lang="en-US" altLang="zh-CN" sz="1600" b="0" kern="1200" dirty="0">
              <a:solidFill>
                <a:schemeClr val="bg1"/>
              </a:solidFill>
              <a:latin typeface="+mn-lt"/>
            </a:endParaRPr>
          </a:p>
          <a:p>
            <a:pPr marL="742950" lvl="1" indent="-285750">
              <a:lnSpc>
                <a:spcPct val="90000"/>
              </a:lnSpc>
              <a:spcBef>
                <a:spcPts val="1000"/>
              </a:spcBef>
              <a:buFont typeface="Courier New"/>
              <a:buChar char="ü"/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Academic + interest data </a:t>
            </a:r>
            <a:r>
              <a:rPr lang="en-US" altLang="zh-CN" sz="1600" dirty="0">
                <a:solidFill>
                  <a:schemeClr val="bg1"/>
                </a:solidFill>
              </a:rPr>
              <a:t>input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lnSpc>
                <a:spcPct val="90000"/>
              </a:lnSpc>
              <a:spcBef>
                <a:spcPts val="1000"/>
              </a:spcBef>
              <a:buFont typeface="Courier New"/>
              <a:buChar char="ü"/>
            </a:pPr>
            <a:r>
              <a:rPr lang="en-US" altLang="zh-CN" sz="1600" dirty="0">
                <a:solidFill>
                  <a:schemeClr val="bg1"/>
                </a:solidFill>
              </a:rPr>
              <a:t>AI-based</a:t>
            </a:r>
            <a:r>
              <a:rPr lang="en-US" altLang="zh-CN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recommendations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lnSpc>
                <a:spcPct val="90000"/>
              </a:lnSpc>
              <a:spcBef>
                <a:spcPts val="1000"/>
              </a:spcBef>
              <a:buFont typeface="Courier New"/>
              <a:buChar char="ü"/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Feedback loop for improvement</a:t>
            </a:r>
            <a:endParaRPr lang="en-US" altLang="zh-CN" sz="1600" b="0" kern="1200" dirty="0">
              <a:solidFill>
                <a:schemeClr val="bg1"/>
              </a:solidFill>
              <a:latin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- Tech stack: React, Node.js, Python, PostgreSQL</a:t>
            </a:r>
          </a:p>
        </p:txBody>
      </p:sp>
    </p:spTree>
    <p:extLst>
      <p:ext uri="{BB962C8B-B14F-4D97-AF65-F5344CB8AC3E}">
        <p14:creationId xmlns:p14="http://schemas.microsoft.com/office/powerpoint/2010/main" val="3546064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AFB3-3A23-248B-A357-5638B6080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5247" y="371796"/>
            <a:ext cx="5177407" cy="606794"/>
          </a:xfrm>
        </p:spPr>
        <p:txBody>
          <a:bodyPr/>
          <a:lstStyle/>
          <a:p>
            <a:r>
              <a:rPr lang="en-US" dirty="0"/>
              <a:t>Target Market </a:t>
            </a:r>
            <a:endParaRPr lang="en-KE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402B8256-FB16-75C8-8387-AE1044EBACB7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1036628" y="1316434"/>
            <a:ext cx="10450035" cy="502799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GB" dirty="0"/>
              <a:t>Primary: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GB" dirty="0"/>
              <a:t>F</a:t>
            </a:r>
            <a:r>
              <a:rPr lang="en-US" dirty="0"/>
              <a:t>orm 3 &amp; 4 high school students.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Students who have finished their KCSE.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GB" dirty="0"/>
          </a:p>
          <a:p>
            <a:pPr>
              <a:buFont typeface="Wingdings" panose="05000000000000000000" pitchFamily="2" charset="2"/>
              <a:buChar char="ü"/>
            </a:pPr>
            <a:r>
              <a:rPr lang="en-GB" dirty="0"/>
              <a:t>Secondary: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GB" dirty="0"/>
              <a:t>Educational Institutions </a:t>
            </a:r>
            <a:r>
              <a:rPr lang="en-US" dirty="0"/>
              <a:t>that want to offer career counseling solutions to students.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Parents/Guardians who want data-driven guidance for their children’s career choices.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Ministry of education.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NGOs, EdTech partners &amp; Organization  focused on youth empowerment.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Career development initiatives and programs.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Organizations looking to sponsor students for career training and mentorship programs.</a:t>
            </a:r>
          </a:p>
        </p:txBody>
      </p:sp>
      <p:pic>
        <p:nvPicPr>
          <p:cNvPr id="8" name="Graphic 7" descr="Bullseye outline">
            <a:extLst>
              <a:ext uri="{FF2B5EF4-FFF2-40B4-BE49-F238E27FC236}">
                <a16:creationId xmlns:a16="http://schemas.microsoft.com/office/drawing/2014/main" id="{07A6AEA5-9A92-D062-4A4E-08689B6FC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74362" y="212318"/>
            <a:ext cx="465016" cy="46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606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Bullseye outline">
            <a:extLst>
              <a:ext uri="{FF2B5EF4-FFF2-40B4-BE49-F238E27FC236}">
                <a16:creationId xmlns:a16="http://schemas.microsoft.com/office/drawing/2014/main" id="{FC1EA1FC-C461-6C99-C46C-24C4C9257F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82464" y="1182505"/>
            <a:ext cx="465016" cy="4650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6AC3A1-6E38-D4F8-30DF-59B61249058F}"/>
              </a:ext>
            </a:extLst>
          </p:cNvPr>
          <p:cNvSpPr txBox="1"/>
          <p:nvPr/>
        </p:nvSpPr>
        <p:spPr>
          <a:xfrm>
            <a:off x="3290142" y="999515"/>
            <a:ext cx="61040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Market Size</a:t>
            </a:r>
            <a:endParaRPr lang="en-KE" sz="4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38498F-2B9F-05AB-9F54-85F0D67D726D}"/>
              </a:ext>
            </a:extLst>
          </p:cNvPr>
          <p:cNvSpPr txBox="1"/>
          <p:nvPr/>
        </p:nvSpPr>
        <p:spPr>
          <a:xfrm>
            <a:off x="1988726" y="2359603"/>
            <a:ext cx="8706852" cy="224676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- 3+ million high school students in Kenya</a:t>
            </a:r>
          </a:p>
          <a:p>
            <a:r>
              <a:rPr lang="en-US" sz="2800" dirty="0">
                <a:solidFill>
                  <a:schemeClr val="bg1"/>
                </a:solidFill>
              </a:rPr>
              <a:t>- Less than 15% access formal career guidance</a:t>
            </a:r>
          </a:p>
          <a:p>
            <a:r>
              <a:rPr lang="en-US" sz="2800" dirty="0">
                <a:solidFill>
                  <a:schemeClr val="bg1"/>
                </a:solidFill>
              </a:rPr>
              <a:t>- High potential for East African expansion</a:t>
            </a:r>
          </a:p>
          <a:p>
            <a:r>
              <a:rPr lang="en-US" sz="2800" dirty="0">
                <a:solidFill>
                  <a:schemeClr val="bg1"/>
                </a:solidFill>
              </a:rPr>
              <a:t>- Rising school-level digital adoption.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34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8117-5ADB-5856-795F-DC79F78FD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3488" y="1629445"/>
            <a:ext cx="5427205" cy="788855"/>
          </a:xfrm>
        </p:spPr>
        <p:txBody>
          <a:bodyPr/>
          <a:lstStyle/>
          <a:p>
            <a:r>
              <a:rPr lang="en-US" dirty="0"/>
              <a:t>Competitors</a:t>
            </a:r>
            <a:endParaRPr lang="en-KE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AFB468A7-9EBD-B1EA-0484-2D06D0EDD06A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562086" y="2879361"/>
            <a:ext cx="11290754" cy="182620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- Western-based career platforms</a:t>
            </a:r>
            <a:endParaRPr lang="en-US"/>
          </a:p>
          <a:p>
            <a:pPr marL="0" indent="0" algn="ctr">
              <a:buNone/>
            </a:pPr>
            <a:r>
              <a:rPr lang="en-US" dirty="0"/>
              <a:t>- Traditional counselors</a:t>
            </a:r>
          </a:p>
          <a:p>
            <a:pPr marL="0" indent="0" algn="ctr">
              <a:buNone/>
            </a:pPr>
            <a:r>
              <a:rPr lang="en-US" dirty="0"/>
              <a:t>- Google Forms aptitude tools</a:t>
            </a:r>
          </a:p>
          <a:p>
            <a:pPr marL="0" indent="0" algn="ctr">
              <a:buNone/>
            </a:pPr>
            <a:r>
              <a:rPr lang="en-US" dirty="0"/>
              <a:t>BUT hey, none are tailored for the Kenyan job market or courses offered in the Kenyan Institutions! </a:t>
            </a:r>
          </a:p>
          <a:p>
            <a:pPr algn="ctr"/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149099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80A60-C1CA-3077-14C1-8108E06DA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5538" y="1789136"/>
            <a:ext cx="6050094" cy="815508"/>
          </a:xfrm>
        </p:spPr>
        <p:txBody>
          <a:bodyPr/>
          <a:lstStyle/>
          <a:p>
            <a:r>
              <a:rPr lang="en-GB" sz="3600" dirty="0"/>
              <a:t>Competitive Advantage</a:t>
            </a:r>
            <a:endParaRPr lang="en-KE" sz="3600" b="0" dirty="0">
              <a:latin typeface="Abadi Extra Light" panose="020B0204020104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F8FA6F-A5DA-AF95-6B73-7DDC7895D509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A9B444-E224-10CE-0D3C-90BC20EB45F1}"/>
              </a:ext>
            </a:extLst>
          </p:cNvPr>
          <p:cNvSpPr txBox="1"/>
          <p:nvPr/>
        </p:nvSpPr>
        <p:spPr>
          <a:xfrm>
            <a:off x="5441777" y="2929918"/>
            <a:ext cx="8021053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Kenyan curriculum-specific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Local job market integrated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AI-powered + feedback based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Scalable, data-driven, personalized</a:t>
            </a:r>
            <a:endParaRPr lang="en-US" sz="2000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2846980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1637</TotalTime>
  <Words>569</Words>
  <Application>Microsoft Office PowerPoint</Application>
  <PresentationFormat>Widescreen</PresentationFormat>
  <Paragraphs>104</Paragraphs>
  <Slides>17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Custom</vt:lpstr>
      <vt:lpstr>Career Recommendation Model for Kenyan High School Students</vt:lpstr>
      <vt:lpstr>Question….</vt:lpstr>
      <vt:lpstr>What problem does this solve?</vt:lpstr>
      <vt:lpstr>Solution</vt:lpstr>
      <vt:lpstr>Product</vt:lpstr>
      <vt:lpstr>Target Market </vt:lpstr>
      <vt:lpstr>PowerPoint Presentation</vt:lpstr>
      <vt:lpstr>Competitors</vt:lpstr>
      <vt:lpstr>Competitive Advantage</vt:lpstr>
      <vt:lpstr>Traction &amp; Roadmap</vt:lpstr>
      <vt:lpstr>Business/Revenue Model</vt:lpstr>
      <vt:lpstr>Go-to-Market Strategy</vt:lpstr>
      <vt:lpstr>Social Impact</vt:lpstr>
      <vt:lpstr>Our Ask </vt:lpstr>
      <vt:lpstr>PowerPoint Presentation</vt:lpstr>
      <vt:lpstr>Our Team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Tifany Nyawira</cp:lastModifiedBy>
  <cp:revision>936</cp:revision>
  <dcterms:created xsi:type="dcterms:W3CDTF">2024-12-04T12:11:27Z</dcterms:created>
  <dcterms:modified xsi:type="dcterms:W3CDTF">2025-07-14T12:45:53Z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